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4847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u="sng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NextHikes IT Solutions: EDA for Real Estate Pricing</a:t>
            </a:r>
            <a:endParaRPr lang="en-US" sz="4450" u="sng" dirty="0"/>
          </a:p>
        </p:txBody>
      </p:sp>
      <p:sp>
        <p:nvSpPr>
          <p:cNvPr id="4" name="Text 1"/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Exploratory Data Analysis (EDA) is vital for understanding real estate pricing. We aim to unveil the dynamics of house valuation in a dynamic market. This presentation will cover key insights and next steps.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398062" y="5616654"/>
            <a:ext cx="127159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kern="0" spc="-36" dirty="0">
                <a:solidFill>
                  <a:srgbClr val="3C3838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AK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2371177" y="7231744"/>
            <a:ext cx="208835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Shikha Singh</a:t>
            </a:r>
            <a:endParaRPr lang="en-US" sz="2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E1066D-6BBE-4CC4-822B-566F292B85F0}"/>
              </a:ext>
            </a:extLst>
          </p:cNvPr>
          <p:cNvSpPr/>
          <p:nvPr/>
        </p:nvSpPr>
        <p:spPr>
          <a:xfrm>
            <a:off x="12881811" y="7876674"/>
            <a:ext cx="1577722" cy="2085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5799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Understanding the Problem: House Valuation in a Dynamic Market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42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Dynamic Market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62367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Residential real estate is always changing. This makes pricing a challenge.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042529"/>
            <a:ext cx="30349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Multifaceted Challenge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62367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Determining an optimal price is complex. Many variables impact value.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80870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need to identify and understand the key variables. This will help us determine competitive prices.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8D4330-86DF-4262-8882-3B6DE090D212}"/>
              </a:ext>
            </a:extLst>
          </p:cNvPr>
          <p:cNvSpPr/>
          <p:nvPr/>
        </p:nvSpPr>
        <p:spPr>
          <a:xfrm>
            <a:off x="13010147" y="7876674"/>
            <a:ext cx="1411706" cy="1443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017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2465" y="2930128"/>
            <a:ext cx="11784687" cy="600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b="1" kern="0" spc="-113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Acquisition and Cleaning: Preparing for Analysis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7303770" y="3818692"/>
            <a:ext cx="22860" cy="3362325"/>
          </a:xfrm>
          <a:prstGeom prst="roundRect">
            <a:avLst>
              <a:gd name="adj" fmla="val 353024"/>
            </a:avLst>
          </a:prstGeom>
          <a:solidFill>
            <a:srgbClr val="C0C1D7"/>
          </a:solidFill>
          <a:ln/>
        </p:spPr>
      </p:sp>
      <p:sp>
        <p:nvSpPr>
          <p:cNvPr id="5" name="Shape 2"/>
          <p:cNvSpPr/>
          <p:nvPr/>
        </p:nvSpPr>
        <p:spPr>
          <a:xfrm>
            <a:off x="6449437" y="4239458"/>
            <a:ext cx="672465" cy="22860"/>
          </a:xfrm>
          <a:prstGeom prst="roundRect">
            <a:avLst>
              <a:gd name="adj" fmla="val 353024"/>
            </a:avLst>
          </a:prstGeom>
          <a:solidFill>
            <a:srgbClr val="C0C1D7"/>
          </a:solidFill>
          <a:ln/>
        </p:spPr>
      </p:sp>
      <p:sp>
        <p:nvSpPr>
          <p:cNvPr id="6" name="Shape 3"/>
          <p:cNvSpPr/>
          <p:nvPr/>
        </p:nvSpPr>
        <p:spPr>
          <a:xfrm>
            <a:off x="7099042" y="4034790"/>
            <a:ext cx="432316" cy="432316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257395" y="4106823"/>
            <a:ext cx="115610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kern="0" spc="-68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3856673" y="4010739"/>
            <a:ext cx="2401729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850" b="1" kern="0" spc="-5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Sources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72465" y="4426148"/>
            <a:ext cx="5585936" cy="614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Gather data from multiple sources. Include public records and market data.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508498" y="5200055"/>
            <a:ext cx="672465" cy="22860"/>
          </a:xfrm>
          <a:prstGeom prst="roundRect">
            <a:avLst>
              <a:gd name="adj" fmla="val 353024"/>
            </a:avLst>
          </a:prstGeom>
          <a:solidFill>
            <a:srgbClr val="C0C1D7"/>
          </a:solidFill>
          <a:ln/>
        </p:spPr>
      </p:sp>
      <p:sp>
        <p:nvSpPr>
          <p:cNvPr id="11" name="Shape 8"/>
          <p:cNvSpPr/>
          <p:nvPr/>
        </p:nvSpPr>
        <p:spPr>
          <a:xfrm>
            <a:off x="7099042" y="4995386"/>
            <a:ext cx="432316" cy="432316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28820" y="5067419"/>
            <a:ext cx="172760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kern="0" spc="-68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8371999" y="4971336"/>
            <a:ext cx="2401729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kern="0" spc="-5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Cleaning Process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8371999" y="5386745"/>
            <a:ext cx="5585936" cy="614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 missing values and outliers carefully. Ensure data is consistent and accurate.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449437" y="6064568"/>
            <a:ext cx="672465" cy="22860"/>
          </a:xfrm>
          <a:prstGeom prst="roundRect">
            <a:avLst>
              <a:gd name="adj" fmla="val 353024"/>
            </a:avLst>
          </a:prstGeom>
          <a:solidFill>
            <a:srgbClr val="C0C1D7"/>
          </a:solidFill>
          <a:ln/>
        </p:spPr>
      </p:sp>
      <p:sp>
        <p:nvSpPr>
          <p:cNvPr id="16" name="Shape 13"/>
          <p:cNvSpPr/>
          <p:nvPr/>
        </p:nvSpPr>
        <p:spPr>
          <a:xfrm>
            <a:off x="7099042" y="5859899"/>
            <a:ext cx="432316" cy="432316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226439" y="5931932"/>
            <a:ext cx="177403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kern="0" spc="-68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3856673" y="5835848"/>
            <a:ext cx="2401729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850" b="1" kern="0" spc="-5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Preparation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672465" y="6251258"/>
            <a:ext cx="5585936" cy="614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 data for analysis. Create relevant features for modeling.</a:t>
            </a:r>
            <a:endParaRPr lang="en-US" sz="1500" dirty="0"/>
          </a:p>
        </p:txBody>
      </p:sp>
      <p:sp>
        <p:nvSpPr>
          <p:cNvPr id="20" name="Text 17"/>
          <p:cNvSpPr/>
          <p:nvPr/>
        </p:nvSpPr>
        <p:spPr>
          <a:xfrm>
            <a:off x="672465" y="7397115"/>
            <a:ext cx="13285470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Acquiring and cleaning data are essential first steps. This ensures reliable analysis.</a:t>
            </a:r>
            <a:endParaRPr lang="en-US" sz="15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22EE8A-075C-49DD-A16D-9A020356CE75}"/>
              </a:ext>
            </a:extLst>
          </p:cNvPr>
          <p:cNvSpPr/>
          <p:nvPr/>
        </p:nvSpPr>
        <p:spPr>
          <a:xfrm>
            <a:off x="12945979" y="7828547"/>
            <a:ext cx="1540042" cy="2986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7090" y="597694"/>
            <a:ext cx="7622619" cy="2037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b="1" kern="0" spc="-128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Features and Initial Insights: A Statistical Overview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6247090" y="3205877"/>
            <a:ext cx="488990" cy="488990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26160" y="3287316"/>
            <a:ext cx="130731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kern="0" spc="-7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6953369" y="3205877"/>
            <a:ext cx="271700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kern="0" spc="-64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Descriptive Stats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953369" y="3675817"/>
            <a:ext cx="2996446" cy="1391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Calculate mean, median, and standard deviation. Understand the distribution of key features.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7104" y="3205877"/>
            <a:ext cx="488990" cy="488990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13908" y="3287316"/>
            <a:ext cx="195382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kern="0" spc="-7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10873383" y="3205877"/>
            <a:ext cx="271700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kern="0" spc="-64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Visualizations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10873383" y="3675817"/>
            <a:ext cx="2996446" cy="1391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histograms and box plots to identify outliers. Visualize the distribution of house prices.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47090" y="5528667"/>
            <a:ext cx="488990" cy="488990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91275" y="5610106"/>
            <a:ext cx="200620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kern="0" spc="-7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6953369" y="5528667"/>
            <a:ext cx="271700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kern="0" spc="-64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Initial Findings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953369" y="5998607"/>
            <a:ext cx="6916341" cy="695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the most important features impacting price. These may include size and location.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6247090" y="6938605"/>
            <a:ext cx="7622619" cy="695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Statistical overviews provide valuable initial insights. This helps us understand the data.</a:t>
            </a:r>
            <a:endParaRPr lang="en-US" sz="17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88E495-EF19-4195-B694-73D95EDA2FD8}"/>
              </a:ext>
            </a:extLst>
          </p:cNvPr>
          <p:cNvSpPr/>
          <p:nvPr/>
        </p:nvSpPr>
        <p:spPr>
          <a:xfrm>
            <a:off x="12913895" y="7828547"/>
            <a:ext cx="1588168" cy="208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3184" y="633889"/>
            <a:ext cx="7717631" cy="1273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kern="0" spc="-12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Unveiling Correlations: Feature Relationships and Market Trends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84" y="2213015"/>
            <a:ext cx="1018937" cy="15004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755" y="2416731"/>
            <a:ext cx="2547461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6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Correlation Matrix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2037755" y="2857500"/>
            <a:ext cx="6393061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Calculate correlations between features. Identify strong positive and negative relationships.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184" y="3713440"/>
            <a:ext cx="1018937" cy="15004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37755" y="3917156"/>
            <a:ext cx="2547461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6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Scatter Plots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2037755" y="4357926"/>
            <a:ext cx="6393061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Visualize relationships between price and features. Look for linear and non-linear trends.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184" y="5213866"/>
            <a:ext cx="1018937" cy="15004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37755" y="5417582"/>
            <a:ext cx="2547461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6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Market Trends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2037755" y="5858351"/>
            <a:ext cx="6393061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how features impact price over time. Identify seasonal and economic influences.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713184" y="6943487"/>
            <a:ext cx="7717631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 relationships are crucial. Understanding market trends enhances valuation accuracy.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2927" y="618053"/>
            <a:ext cx="7570946" cy="140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Geographical Analysis: Location, Location, Location!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72927" y="2359581"/>
            <a:ext cx="3673197" cy="2388870"/>
          </a:xfrm>
          <a:prstGeom prst="roundRect">
            <a:avLst>
              <a:gd name="adj" fmla="val 395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05218" y="2591872"/>
            <a:ext cx="2809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Mapping Prices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5218" y="3077885"/>
            <a:ext cx="3208615" cy="1438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Visualize average prices by neighborhood. Identify price hotspots and undervalued areas.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0795" y="2359581"/>
            <a:ext cx="3673197" cy="2388870"/>
          </a:xfrm>
          <a:prstGeom prst="roundRect">
            <a:avLst>
              <a:gd name="adj" fmla="val 395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3086" y="2591872"/>
            <a:ext cx="2809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Proximity Analysis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3086" y="3077885"/>
            <a:ext cx="3208615" cy="1078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Measure distance to amenities and schools. Determine the impact on house prices.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72927" y="4973122"/>
            <a:ext cx="7570946" cy="1669732"/>
          </a:xfrm>
          <a:prstGeom prst="roundRect">
            <a:avLst>
              <a:gd name="adj" fmla="val 565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05218" y="5205413"/>
            <a:ext cx="2809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Location Scores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5218" y="5691426"/>
            <a:ext cx="7106364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a location score based on key factors. Use this to adjust price estimates.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72927" y="6895624"/>
            <a:ext cx="7570946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Location is a key determinant of real estate value. This analysis helps us understand its impact.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0BCA13-E0EC-47A6-8B03-1FDE8AE0628A}"/>
              </a:ext>
            </a:extLst>
          </p:cNvPr>
          <p:cNvSpPr/>
          <p:nvPr/>
        </p:nvSpPr>
        <p:spPr>
          <a:xfrm>
            <a:off x="12881811" y="7828547"/>
            <a:ext cx="1572126" cy="2406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4199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735" y="3223379"/>
            <a:ext cx="13150929" cy="1320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kern="0" spc="-125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Predictive Modeling: Building a Baseline Price Estimator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735" y="4861203"/>
            <a:ext cx="528399" cy="52839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9735" y="5600938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kern="0" spc="-62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Selection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39735" y="6057900"/>
            <a:ext cx="4172307" cy="1014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Choose a suitable regression model. Consider linear regression or more advanced methods.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8987" y="4861203"/>
            <a:ext cx="528399" cy="52839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28987" y="5600938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kern="0" spc="-62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Training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5228987" y="6057900"/>
            <a:ext cx="4172307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 the model using historical data. Optimize parameters to improve accuracy.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8238" y="4861203"/>
            <a:ext cx="528399" cy="52839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8238" y="5600938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kern="0" spc="-62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Evaluation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9718238" y="6057900"/>
            <a:ext cx="4172307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Evaluate model performance using metrics. These include R-squared and RMSE.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739735" y="7310080"/>
            <a:ext cx="13150929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Predictive modeling helps estimate baseline prices. This can be improved with more data and features.</a:t>
            </a:r>
            <a:endParaRPr lang="en-US" sz="16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C623F9-1275-4AEB-885B-37BC273FF987}"/>
              </a:ext>
            </a:extLst>
          </p:cNvPr>
          <p:cNvSpPr/>
          <p:nvPr/>
        </p:nvSpPr>
        <p:spPr>
          <a:xfrm>
            <a:off x="12962021" y="7876674"/>
            <a:ext cx="1443790" cy="236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241" y="618530"/>
            <a:ext cx="13055918" cy="1405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Conclusions and Next Steps: Towards a Comprehensive Valuation Model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787604" y="4564142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kern="0" spc="-6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Findings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322" y="2474000"/>
            <a:ext cx="4531757" cy="453175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696129" y="4242137"/>
            <a:ext cx="112871" cy="449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00"/>
              </a:lnSpc>
              <a:buNone/>
            </a:pPr>
            <a:r>
              <a:rPr lang="en-US" sz="2200" b="1" kern="0" spc="-6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918502" y="3346847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Limitations</a:t>
            </a:r>
            <a:endParaRPr lang="en-US" sz="2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9322" y="2474000"/>
            <a:ext cx="4531757" cy="453175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248233" y="3298091"/>
            <a:ext cx="168593" cy="449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00"/>
              </a:lnSpc>
              <a:buNone/>
            </a:pPr>
            <a:r>
              <a:rPr lang="en-US" sz="2200" b="1" kern="0" spc="-6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18502" y="5781437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Recommendations</a:t>
            </a:r>
            <a:endParaRPr lang="en-US" sz="2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9322" y="2474000"/>
            <a:ext cx="4531757" cy="453175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773650" y="6004381"/>
            <a:ext cx="173117" cy="449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00"/>
              </a:lnSpc>
              <a:buNone/>
            </a:pPr>
            <a:r>
              <a:rPr lang="en-US" sz="2200" b="1" kern="0" spc="-6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87241" y="7258764"/>
            <a:ext cx="13055918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have identified key factors affecting real estate prices. The next steps involve refining our valuation model.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545E1E-3160-4BF5-B1CB-135675FA32B6}"/>
              </a:ext>
            </a:extLst>
          </p:cNvPr>
          <p:cNvSpPr/>
          <p:nvPr/>
        </p:nvSpPr>
        <p:spPr>
          <a:xfrm>
            <a:off x="12962021" y="7812506"/>
            <a:ext cx="1459832" cy="2245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509</Words>
  <Application>Microsoft Office PowerPoint</Application>
  <PresentationFormat>Custom</PresentationFormat>
  <Paragraphs>72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Inter</vt:lpstr>
      <vt:lpstr>Inter Bold</vt:lpstr>
      <vt:lpstr>Inter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Shikha Singh</cp:lastModifiedBy>
  <cp:revision>4</cp:revision>
  <dcterms:created xsi:type="dcterms:W3CDTF">2025-02-11T17:56:10Z</dcterms:created>
  <dcterms:modified xsi:type="dcterms:W3CDTF">2026-01-12T06:28:53Z</dcterms:modified>
</cp:coreProperties>
</file>